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4" autoAdjust="0"/>
    <p:restoredTop sz="94660"/>
  </p:normalViewPr>
  <p:slideViewPr>
    <p:cSldViewPr snapToGrid="0">
      <p:cViewPr varScale="1">
        <p:scale>
          <a:sx n="67" d="100"/>
          <a:sy n="67" d="100"/>
        </p:scale>
        <p:origin x="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226913-DC67-4B55-9315-4DF2D20598C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55A6FA8-2429-4AA8-9B64-4C57DA5DF426}">
      <dgm:prSet/>
      <dgm:spPr/>
      <dgm:t>
        <a:bodyPr/>
        <a:lstStyle/>
        <a:p>
          <a:r>
            <a:rPr lang="en-US" b="0" i="0"/>
            <a:t>Source: Google Maps Review Dataset (2021)</a:t>
          </a:r>
          <a:endParaRPr lang="en-US"/>
        </a:p>
      </dgm:t>
    </dgm:pt>
    <dgm:pt modelId="{BEB8000B-4755-4120-8CAC-1C266D043E76}" type="parTrans" cxnId="{FB225E0A-94FA-44FC-A68C-D374AA00C431}">
      <dgm:prSet/>
      <dgm:spPr/>
      <dgm:t>
        <a:bodyPr/>
        <a:lstStyle/>
        <a:p>
          <a:endParaRPr lang="en-US"/>
        </a:p>
      </dgm:t>
    </dgm:pt>
    <dgm:pt modelId="{7C1DBA55-ABA5-402A-9F2E-8BF2B8CB5975}" type="sibTrans" cxnId="{FB225E0A-94FA-44FC-A68C-D374AA00C431}">
      <dgm:prSet/>
      <dgm:spPr/>
      <dgm:t>
        <a:bodyPr/>
        <a:lstStyle/>
        <a:p>
          <a:endParaRPr lang="en-US"/>
        </a:p>
      </dgm:t>
    </dgm:pt>
    <dgm:pt modelId="{CB114F07-A5AF-4E2C-B210-F669281CFCA3}">
      <dgm:prSet/>
      <dgm:spPr/>
      <dgm:t>
        <a:bodyPr/>
        <a:lstStyle/>
        <a:p>
          <a:r>
            <a:rPr lang="en-US" b="0" i="0"/>
            <a:t>Raw dataset: millions of records across all business types </a:t>
          </a:r>
          <a:endParaRPr lang="en-US"/>
        </a:p>
      </dgm:t>
    </dgm:pt>
    <dgm:pt modelId="{F2B62E9E-C4B4-4F8D-AFA2-AE4EE57D2F9B}" type="parTrans" cxnId="{B5C602FD-2041-46C7-B6C9-75094011AD65}">
      <dgm:prSet/>
      <dgm:spPr/>
      <dgm:t>
        <a:bodyPr/>
        <a:lstStyle/>
        <a:p>
          <a:endParaRPr lang="en-US"/>
        </a:p>
      </dgm:t>
    </dgm:pt>
    <dgm:pt modelId="{B58B0645-38B5-41DA-A2D6-A150EC5CB091}" type="sibTrans" cxnId="{B5C602FD-2041-46C7-B6C9-75094011AD65}">
      <dgm:prSet/>
      <dgm:spPr/>
      <dgm:t>
        <a:bodyPr/>
        <a:lstStyle/>
        <a:p>
          <a:endParaRPr lang="en-US"/>
        </a:p>
      </dgm:t>
    </dgm:pt>
    <dgm:pt modelId="{7B94B2A9-4FE8-4852-B32D-A6C699915736}">
      <dgm:prSet/>
      <dgm:spPr/>
      <dgm:t>
        <a:bodyPr/>
        <a:lstStyle/>
        <a:p>
          <a:r>
            <a:rPr lang="en-US" b="0" i="0"/>
            <a:t>After filtering to apartments/residential: 150,177 reviews</a:t>
          </a:r>
          <a:endParaRPr lang="en-US"/>
        </a:p>
      </dgm:t>
    </dgm:pt>
    <dgm:pt modelId="{3D49E28F-F2D0-418A-A3BE-2A6D93B5B634}" type="parTrans" cxnId="{4BD21815-3524-4A06-966D-353B2208D0D9}">
      <dgm:prSet/>
      <dgm:spPr/>
      <dgm:t>
        <a:bodyPr/>
        <a:lstStyle/>
        <a:p>
          <a:endParaRPr lang="en-US"/>
        </a:p>
      </dgm:t>
    </dgm:pt>
    <dgm:pt modelId="{14D51823-1927-4170-9A60-840FD8E4D9CC}" type="sibTrans" cxnId="{4BD21815-3524-4A06-966D-353B2208D0D9}">
      <dgm:prSet/>
      <dgm:spPr/>
      <dgm:t>
        <a:bodyPr/>
        <a:lstStyle/>
        <a:p>
          <a:endParaRPr lang="en-US"/>
        </a:p>
      </dgm:t>
    </dgm:pt>
    <dgm:pt modelId="{B182EFE6-CC3F-41FD-B11A-5FD166B5878A}">
      <dgm:prSet/>
      <dgm:spPr/>
      <dgm:t>
        <a:bodyPr/>
        <a:lstStyle/>
        <a:p>
          <a:r>
            <a:rPr lang="en-US" b="0" i="0"/>
            <a:t>Date range: June 2007 – September 2021 </a:t>
          </a:r>
          <a:endParaRPr lang="en-US"/>
        </a:p>
      </dgm:t>
    </dgm:pt>
    <dgm:pt modelId="{0596E2B1-15A3-47AE-A8D5-3773E975FC8E}" type="parTrans" cxnId="{06966084-EF1D-42E0-937E-ADF4AB00D832}">
      <dgm:prSet/>
      <dgm:spPr/>
      <dgm:t>
        <a:bodyPr/>
        <a:lstStyle/>
        <a:p>
          <a:endParaRPr lang="en-US"/>
        </a:p>
      </dgm:t>
    </dgm:pt>
    <dgm:pt modelId="{2F3BBB6D-1084-41A8-AA99-05209B668822}" type="sibTrans" cxnId="{06966084-EF1D-42E0-937E-ADF4AB00D832}">
      <dgm:prSet/>
      <dgm:spPr/>
      <dgm:t>
        <a:bodyPr/>
        <a:lstStyle/>
        <a:p>
          <a:endParaRPr lang="en-US"/>
        </a:p>
      </dgm:t>
    </dgm:pt>
    <dgm:pt modelId="{2A048468-116D-48C4-A673-2B189571132F}" type="pres">
      <dgm:prSet presAssocID="{44226913-DC67-4B55-9315-4DF2D20598C3}" presName="root" presStyleCnt="0">
        <dgm:presLayoutVars>
          <dgm:dir/>
          <dgm:resizeHandles val="exact"/>
        </dgm:presLayoutVars>
      </dgm:prSet>
      <dgm:spPr/>
    </dgm:pt>
    <dgm:pt modelId="{A36B19F5-1CE7-4357-A3B8-E800B9267139}" type="pres">
      <dgm:prSet presAssocID="{855A6FA8-2429-4AA8-9B64-4C57DA5DF426}" presName="compNode" presStyleCnt="0"/>
      <dgm:spPr/>
    </dgm:pt>
    <dgm:pt modelId="{DD372C98-6A06-48A3-BCEA-BBC6BEEAAB97}" type="pres">
      <dgm:prSet presAssocID="{855A6FA8-2429-4AA8-9B64-4C57DA5DF426}" presName="bgRect" presStyleLbl="bgShp" presStyleIdx="0" presStyleCnt="4"/>
      <dgm:spPr/>
    </dgm:pt>
    <dgm:pt modelId="{68F3949D-C3FA-4A24-A402-531B979EFE51}" type="pres">
      <dgm:prSet presAssocID="{855A6FA8-2429-4AA8-9B64-4C57DA5DF42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159956D7-E0C1-4D43-A6B9-EEBB45CC8305}" type="pres">
      <dgm:prSet presAssocID="{855A6FA8-2429-4AA8-9B64-4C57DA5DF426}" presName="spaceRect" presStyleCnt="0"/>
      <dgm:spPr/>
    </dgm:pt>
    <dgm:pt modelId="{30025BC9-1CDA-40B8-9EA9-F9DF0017DAC1}" type="pres">
      <dgm:prSet presAssocID="{855A6FA8-2429-4AA8-9B64-4C57DA5DF426}" presName="parTx" presStyleLbl="revTx" presStyleIdx="0" presStyleCnt="4">
        <dgm:presLayoutVars>
          <dgm:chMax val="0"/>
          <dgm:chPref val="0"/>
        </dgm:presLayoutVars>
      </dgm:prSet>
      <dgm:spPr/>
    </dgm:pt>
    <dgm:pt modelId="{2B07EF08-A6F0-42E9-9F52-9C03AB024D72}" type="pres">
      <dgm:prSet presAssocID="{7C1DBA55-ABA5-402A-9F2E-8BF2B8CB5975}" presName="sibTrans" presStyleCnt="0"/>
      <dgm:spPr/>
    </dgm:pt>
    <dgm:pt modelId="{69F98E49-C63E-4D20-B2DE-BA1CAD6CF8C4}" type="pres">
      <dgm:prSet presAssocID="{CB114F07-A5AF-4E2C-B210-F669281CFCA3}" presName="compNode" presStyleCnt="0"/>
      <dgm:spPr/>
    </dgm:pt>
    <dgm:pt modelId="{AB42066B-1EE6-4339-B1DE-FE8C1BF9D49B}" type="pres">
      <dgm:prSet presAssocID="{CB114F07-A5AF-4E2C-B210-F669281CFCA3}" presName="bgRect" presStyleLbl="bgShp" presStyleIdx="1" presStyleCnt="4"/>
      <dgm:spPr/>
    </dgm:pt>
    <dgm:pt modelId="{C07FAB84-D33D-4CC3-AFF5-85F3DBBA97E1}" type="pres">
      <dgm:prSet presAssocID="{CB114F07-A5AF-4E2C-B210-F669281CFCA3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856C698B-42C2-47E3-9AA6-DEB1BD1E331C}" type="pres">
      <dgm:prSet presAssocID="{CB114F07-A5AF-4E2C-B210-F669281CFCA3}" presName="spaceRect" presStyleCnt="0"/>
      <dgm:spPr/>
    </dgm:pt>
    <dgm:pt modelId="{7E4A4CBD-7AD4-488E-B1BF-27D96C91CD58}" type="pres">
      <dgm:prSet presAssocID="{CB114F07-A5AF-4E2C-B210-F669281CFCA3}" presName="parTx" presStyleLbl="revTx" presStyleIdx="1" presStyleCnt="4">
        <dgm:presLayoutVars>
          <dgm:chMax val="0"/>
          <dgm:chPref val="0"/>
        </dgm:presLayoutVars>
      </dgm:prSet>
      <dgm:spPr/>
    </dgm:pt>
    <dgm:pt modelId="{0C5B400B-8185-4D20-920E-00F9225A1573}" type="pres">
      <dgm:prSet presAssocID="{B58B0645-38B5-41DA-A2D6-A150EC5CB091}" presName="sibTrans" presStyleCnt="0"/>
      <dgm:spPr/>
    </dgm:pt>
    <dgm:pt modelId="{C3D980AC-51B3-402F-9550-E1799265AB89}" type="pres">
      <dgm:prSet presAssocID="{7B94B2A9-4FE8-4852-B32D-A6C699915736}" presName="compNode" presStyleCnt="0"/>
      <dgm:spPr/>
    </dgm:pt>
    <dgm:pt modelId="{01771226-3EB6-41AE-AE0A-7EE01FFFAA0D}" type="pres">
      <dgm:prSet presAssocID="{7B94B2A9-4FE8-4852-B32D-A6C699915736}" presName="bgRect" presStyleLbl="bgShp" presStyleIdx="2" presStyleCnt="4"/>
      <dgm:spPr/>
    </dgm:pt>
    <dgm:pt modelId="{9C48DCCF-8523-4FE6-8243-0CD5D6E505AB}" type="pres">
      <dgm:prSet presAssocID="{7B94B2A9-4FE8-4852-B32D-A6C699915736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urban scene"/>
        </a:ext>
      </dgm:extLst>
    </dgm:pt>
    <dgm:pt modelId="{C4C6B6CA-A7C7-4199-BF73-C81DB98029A1}" type="pres">
      <dgm:prSet presAssocID="{7B94B2A9-4FE8-4852-B32D-A6C699915736}" presName="spaceRect" presStyleCnt="0"/>
      <dgm:spPr/>
    </dgm:pt>
    <dgm:pt modelId="{3CD30FFB-7C5E-4512-A914-09EFE3D290E6}" type="pres">
      <dgm:prSet presAssocID="{7B94B2A9-4FE8-4852-B32D-A6C699915736}" presName="parTx" presStyleLbl="revTx" presStyleIdx="2" presStyleCnt="4">
        <dgm:presLayoutVars>
          <dgm:chMax val="0"/>
          <dgm:chPref val="0"/>
        </dgm:presLayoutVars>
      </dgm:prSet>
      <dgm:spPr/>
    </dgm:pt>
    <dgm:pt modelId="{67753C94-72E9-4ABA-BF9A-709178903FAE}" type="pres">
      <dgm:prSet presAssocID="{14D51823-1927-4170-9A60-840FD8E4D9CC}" presName="sibTrans" presStyleCnt="0"/>
      <dgm:spPr/>
    </dgm:pt>
    <dgm:pt modelId="{A860C6DA-6632-46FD-B441-4C3EF6E51918}" type="pres">
      <dgm:prSet presAssocID="{B182EFE6-CC3F-41FD-B11A-5FD166B5878A}" presName="compNode" presStyleCnt="0"/>
      <dgm:spPr/>
    </dgm:pt>
    <dgm:pt modelId="{9C6A4239-49C8-433A-893A-E7D5B7A9C884}" type="pres">
      <dgm:prSet presAssocID="{B182EFE6-CC3F-41FD-B11A-5FD166B5878A}" presName="bgRect" presStyleLbl="bgShp" presStyleIdx="3" presStyleCnt="4"/>
      <dgm:spPr/>
    </dgm:pt>
    <dgm:pt modelId="{4E4BA0F2-5D01-45D7-A371-07C0F7F54EAE}" type="pres">
      <dgm:prSet presAssocID="{B182EFE6-CC3F-41FD-B11A-5FD166B5878A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FC74FE2A-FCAA-4DB5-95C7-4BD8B0DA2004}" type="pres">
      <dgm:prSet presAssocID="{B182EFE6-CC3F-41FD-B11A-5FD166B5878A}" presName="spaceRect" presStyleCnt="0"/>
      <dgm:spPr/>
    </dgm:pt>
    <dgm:pt modelId="{998659CA-D7EA-4D16-98B4-A670B53F0CBC}" type="pres">
      <dgm:prSet presAssocID="{B182EFE6-CC3F-41FD-B11A-5FD166B5878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B225E0A-94FA-44FC-A68C-D374AA00C431}" srcId="{44226913-DC67-4B55-9315-4DF2D20598C3}" destId="{855A6FA8-2429-4AA8-9B64-4C57DA5DF426}" srcOrd="0" destOrd="0" parTransId="{BEB8000B-4755-4120-8CAC-1C266D043E76}" sibTransId="{7C1DBA55-ABA5-402A-9F2E-8BF2B8CB5975}"/>
    <dgm:cxn modelId="{4BD21815-3524-4A06-966D-353B2208D0D9}" srcId="{44226913-DC67-4B55-9315-4DF2D20598C3}" destId="{7B94B2A9-4FE8-4852-B32D-A6C699915736}" srcOrd="2" destOrd="0" parTransId="{3D49E28F-F2D0-418A-A3BE-2A6D93B5B634}" sibTransId="{14D51823-1927-4170-9A60-840FD8E4D9CC}"/>
    <dgm:cxn modelId="{88968E48-2ACF-422F-982D-673001B618FA}" type="presOf" srcId="{44226913-DC67-4B55-9315-4DF2D20598C3}" destId="{2A048468-116D-48C4-A673-2B189571132F}" srcOrd="0" destOrd="0" presId="urn:microsoft.com/office/officeart/2018/2/layout/IconVerticalSolidList"/>
    <dgm:cxn modelId="{06966084-EF1D-42E0-937E-ADF4AB00D832}" srcId="{44226913-DC67-4B55-9315-4DF2D20598C3}" destId="{B182EFE6-CC3F-41FD-B11A-5FD166B5878A}" srcOrd="3" destOrd="0" parTransId="{0596E2B1-15A3-47AE-A8D5-3773E975FC8E}" sibTransId="{2F3BBB6D-1084-41A8-AA99-05209B668822}"/>
    <dgm:cxn modelId="{1359C187-A1DE-4DA5-9D70-1092FCC674D9}" type="presOf" srcId="{B182EFE6-CC3F-41FD-B11A-5FD166B5878A}" destId="{998659CA-D7EA-4D16-98B4-A670B53F0CBC}" srcOrd="0" destOrd="0" presId="urn:microsoft.com/office/officeart/2018/2/layout/IconVerticalSolidList"/>
    <dgm:cxn modelId="{6C6CB6D1-3095-47BD-99D8-B1ECFC039B71}" type="presOf" srcId="{855A6FA8-2429-4AA8-9B64-4C57DA5DF426}" destId="{30025BC9-1CDA-40B8-9EA9-F9DF0017DAC1}" srcOrd="0" destOrd="0" presId="urn:microsoft.com/office/officeart/2018/2/layout/IconVerticalSolidList"/>
    <dgm:cxn modelId="{91F435DB-90CB-4A43-8877-AD1CF1A1E9B8}" type="presOf" srcId="{CB114F07-A5AF-4E2C-B210-F669281CFCA3}" destId="{7E4A4CBD-7AD4-488E-B1BF-27D96C91CD58}" srcOrd="0" destOrd="0" presId="urn:microsoft.com/office/officeart/2018/2/layout/IconVerticalSolidList"/>
    <dgm:cxn modelId="{B38BF3EC-F508-4047-8EF9-5F3DD7198363}" type="presOf" srcId="{7B94B2A9-4FE8-4852-B32D-A6C699915736}" destId="{3CD30FFB-7C5E-4512-A914-09EFE3D290E6}" srcOrd="0" destOrd="0" presId="urn:microsoft.com/office/officeart/2018/2/layout/IconVerticalSolidList"/>
    <dgm:cxn modelId="{B5C602FD-2041-46C7-B6C9-75094011AD65}" srcId="{44226913-DC67-4B55-9315-4DF2D20598C3}" destId="{CB114F07-A5AF-4E2C-B210-F669281CFCA3}" srcOrd="1" destOrd="0" parTransId="{F2B62E9E-C4B4-4F8D-AFA2-AE4EE57D2F9B}" sibTransId="{B58B0645-38B5-41DA-A2D6-A150EC5CB091}"/>
    <dgm:cxn modelId="{A52AF7CE-32A4-4327-83C7-EFE792B69B96}" type="presParOf" srcId="{2A048468-116D-48C4-A673-2B189571132F}" destId="{A36B19F5-1CE7-4357-A3B8-E800B9267139}" srcOrd="0" destOrd="0" presId="urn:microsoft.com/office/officeart/2018/2/layout/IconVerticalSolidList"/>
    <dgm:cxn modelId="{94B92C36-E7E4-4ADA-853E-10C651103B2F}" type="presParOf" srcId="{A36B19F5-1CE7-4357-A3B8-E800B9267139}" destId="{DD372C98-6A06-48A3-BCEA-BBC6BEEAAB97}" srcOrd="0" destOrd="0" presId="urn:microsoft.com/office/officeart/2018/2/layout/IconVerticalSolidList"/>
    <dgm:cxn modelId="{86CC2C99-1E85-4757-AF1D-C9EBBCA36370}" type="presParOf" srcId="{A36B19F5-1CE7-4357-A3B8-E800B9267139}" destId="{68F3949D-C3FA-4A24-A402-531B979EFE51}" srcOrd="1" destOrd="0" presId="urn:microsoft.com/office/officeart/2018/2/layout/IconVerticalSolidList"/>
    <dgm:cxn modelId="{3FD057B4-4DFC-4F62-A422-EAF4E46A85CB}" type="presParOf" srcId="{A36B19F5-1CE7-4357-A3B8-E800B9267139}" destId="{159956D7-E0C1-4D43-A6B9-EEBB45CC8305}" srcOrd="2" destOrd="0" presId="urn:microsoft.com/office/officeart/2018/2/layout/IconVerticalSolidList"/>
    <dgm:cxn modelId="{8B94E255-B4CA-4D46-AAD3-8CDEAAA9E1E5}" type="presParOf" srcId="{A36B19F5-1CE7-4357-A3B8-E800B9267139}" destId="{30025BC9-1CDA-40B8-9EA9-F9DF0017DAC1}" srcOrd="3" destOrd="0" presId="urn:microsoft.com/office/officeart/2018/2/layout/IconVerticalSolidList"/>
    <dgm:cxn modelId="{97373314-7B26-447D-A837-FA1171F9729A}" type="presParOf" srcId="{2A048468-116D-48C4-A673-2B189571132F}" destId="{2B07EF08-A6F0-42E9-9F52-9C03AB024D72}" srcOrd="1" destOrd="0" presId="urn:microsoft.com/office/officeart/2018/2/layout/IconVerticalSolidList"/>
    <dgm:cxn modelId="{5CD19895-50F8-44C5-B4C1-5F9C0AA4F16E}" type="presParOf" srcId="{2A048468-116D-48C4-A673-2B189571132F}" destId="{69F98E49-C63E-4D20-B2DE-BA1CAD6CF8C4}" srcOrd="2" destOrd="0" presId="urn:microsoft.com/office/officeart/2018/2/layout/IconVerticalSolidList"/>
    <dgm:cxn modelId="{D487D3B8-F00B-4146-A6A7-9E7E7A628345}" type="presParOf" srcId="{69F98E49-C63E-4D20-B2DE-BA1CAD6CF8C4}" destId="{AB42066B-1EE6-4339-B1DE-FE8C1BF9D49B}" srcOrd="0" destOrd="0" presId="urn:microsoft.com/office/officeart/2018/2/layout/IconVerticalSolidList"/>
    <dgm:cxn modelId="{CCBC151E-21F6-422A-968F-D8465D3783E2}" type="presParOf" srcId="{69F98E49-C63E-4D20-B2DE-BA1CAD6CF8C4}" destId="{C07FAB84-D33D-4CC3-AFF5-85F3DBBA97E1}" srcOrd="1" destOrd="0" presId="urn:microsoft.com/office/officeart/2018/2/layout/IconVerticalSolidList"/>
    <dgm:cxn modelId="{6C71923F-7D8B-4E72-B01F-CDD960E6999E}" type="presParOf" srcId="{69F98E49-C63E-4D20-B2DE-BA1CAD6CF8C4}" destId="{856C698B-42C2-47E3-9AA6-DEB1BD1E331C}" srcOrd="2" destOrd="0" presId="urn:microsoft.com/office/officeart/2018/2/layout/IconVerticalSolidList"/>
    <dgm:cxn modelId="{67296CDC-7E8F-4393-A667-8CC018C3DD10}" type="presParOf" srcId="{69F98E49-C63E-4D20-B2DE-BA1CAD6CF8C4}" destId="{7E4A4CBD-7AD4-488E-B1BF-27D96C91CD58}" srcOrd="3" destOrd="0" presId="urn:microsoft.com/office/officeart/2018/2/layout/IconVerticalSolidList"/>
    <dgm:cxn modelId="{28125D0B-B7A8-4164-9A80-4D2A78E2F602}" type="presParOf" srcId="{2A048468-116D-48C4-A673-2B189571132F}" destId="{0C5B400B-8185-4D20-920E-00F9225A1573}" srcOrd="3" destOrd="0" presId="urn:microsoft.com/office/officeart/2018/2/layout/IconVerticalSolidList"/>
    <dgm:cxn modelId="{AF32075D-F380-444F-AD31-333AB658D4F7}" type="presParOf" srcId="{2A048468-116D-48C4-A673-2B189571132F}" destId="{C3D980AC-51B3-402F-9550-E1799265AB89}" srcOrd="4" destOrd="0" presId="urn:microsoft.com/office/officeart/2018/2/layout/IconVerticalSolidList"/>
    <dgm:cxn modelId="{EAA64B04-F9DD-402F-AC22-5AC8159F3E27}" type="presParOf" srcId="{C3D980AC-51B3-402F-9550-E1799265AB89}" destId="{01771226-3EB6-41AE-AE0A-7EE01FFFAA0D}" srcOrd="0" destOrd="0" presId="urn:microsoft.com/office/officeart/2018/2/layout/IconVerticalSolidList"/>
    <dgm:cxn modelId="{FAB2EB1F-EC6F-46C4-AF58-D56E745E2F0F}" type="presParOf" srcId="{C3D980AC-51B3-402F-9550-E1799265AB89}" destId="{9C48DCCF-8523-4FE6-8243-0CD5D6E505AB}" srcOrd="1" destOrd="0" presId="urn:microsoft.com/office/officeart/2018/2/layout/IconVerticalSolidList"/>
    <dgm:cxn modelId="{003F1B09-DA0E-4247-BB3E-73FE4B5B2655}" type="presParOf" srcId="{C3D980AC-51B3-402F-9550-E1799265AB89}" destId="{C4C6B6CA-A7C7-4199-BF73-C81DB98029A1}" srcOrd="2" destOrd="0" presId="urn:microsoft.com/office/officeart/2018/2/layout/IconVerticalSolidList"/>
    <dgm:cxn modelId="{44C0CB46-0B4A-4075-BF04-3D07E6D7F323}" type="presParOf" srcId="{C3D980AC-51B3-402F-9550-E1799265AB89}" destId="{3CD30FFB-7C5E-4512-A914-09EFE3D290E6}" srcOrd="3" destOrd="0" presId="urn:microsoft.com/office/officeart/2018/2/layout/IconVerticalSolidList"/>
    <dgm:cxn modelId="{1CF5F94D-5766-403C-B060-4A4ACF4A0AF6}" type="presParOf" srcId="{2A048468-116D-48C4-A673-2B189571132F}" destId="{67753C94-72E9-4ABA-BF9A-709178903FAE}" srcOrd="5" destOrd="0" presId="urn:microsoft.com/office/officeart/2018/2/layout/IconVerticalSolidList"/>
    <dgm:cxn modelId="{B8328B83-1850-49E1-BD4F-892AB5651723}" type="presParOf" srcId="{2A048468-116D-48C4-A673-2B189571132F}" destId="{A860C6DA-6632-46FD-B441-4C3EF6E51918}" srcOrd="6" destOrd="0" presId="urn:microsoft.com/office/officeart/2018/2/layout/IconVerticalSolidList"/>
    <dgm:cxn modelId="{712DFA42-1D8E-47C3-A842-8A3CD8E7097C}" type="presParOf" srcId="{A860C6DA-6632-46FD-B441-4C3EF6E51918}" destId="{9C6A4239-49C8-433A-893A-E7D5B7A9C884}" srcOrd="0" destOrd="0" presId="urn:microsoft.com/office/officeart/2018/2/layout/IconVerticalSolidList"/>
    <dgm:cxn modelId="{D7833000-76C5-473D-BAB0-1D4F11B9D4AB}" type="presParOf" srcId="{A860C6DA-6632-46FD-B441-4C3EF6E51918}" destId="{4E4BA0F2-5D01-45D7-A371-07C0F7F54EAE}" srcOrd="1" destOrd="0" presId="urn:microsoft.com/office/officeart/2018/2/layout/IconVerticalSolidList"/>
    <dgm:cxn modelId="{802B9848-98B3-43B2-9D8A-71B377CFB11D}" type="presParOf" srcId="{A860C6DA-6632-46FD-B441-4C3EF6E51918}" destId="{FC74FE2A-FCAA-4DB5-95C7-4BD8B0DA2004}" srcOrd="2" destOrd="0" presId="urn:microsoft.com/office/officeart/2018/2/layout/IconVerticalSolidList"/>
    <dgm:cxn modelId="{B53E7DD7-74B6-4D8D-9DDD-FE21D2AB03B1}" type="presParOf" srcId="{A860C6DA-6632-46FD-B441-4C3EF6E51918}" destId="{998659CA-D7EA-4D16-98B4-A670B53F0CB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372C98-6A06-48A3-BCEA-BBC6BEEAAB97}">
      <dsp:nvSpPr>
        <dsp:cNvPr id="0" name=""/>
        <dsp:cNvSpPr/>
      </dsp:nvSpPr>
      <dsp:spPr>
        <a:xfrm>
          <a:off x="0" y="1897"/>
          <a:ext cx="6496050" cy="961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F3949D-C3FA-4A24-A402-531B979EFE51}">
      <dsp:nvSpPr>
        <dsp:cNvPr id="0" name=""/>
        <dsp:cNvSpPr/>
      </dsp:nvSpPr>
      <dsp:spPr>
        <a:xfrm>
          <a:off x="290922" y="218286"/>
          <a:ext cx="528950" cy="5289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025BC9-1CDA-40B8-9EA9-F9DF0017DAC1}">
      <dsp:nvSpPr>
        <dsp:cNvPr id="0" name=""/>
        <dsp:cNvSpPr/>
      </dsp:nvSpPr>
      <dsp:spPr>
        <a:xfrm>
          <a:off x="1110795" y="1897"/>
          <a:ext cx="5385254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Source: Google Maps Review Dataset (2021)</a:t>
          </a:r>
          <a:endParaRPr lang="en-US" sz="2100" kern="1200"/>
        </a:p>
      </dsp:txBody>
      <dsp:txXfrm>
        <a:off x="1110795" y="1897"/>
        <a:ext cx="5385254" cy="961727"/>
      </dsp:txXfrm>
    </dsp:sp>
    <dsp:sp modelId="{AB42066B-1EE6-4339-B1DE-FE8C1BF9D49B}">
      <dsp:nvSpPr>
        <dsp:cNvPr id="0" name=""/>
        <dsp:cNvSpPr/>
      </dsp:nvSpPr>
      <dsp:spPr>
        <a:xfrm>
          <a:off x="0" y="1204056"/>
          <a:ext cx="6496050" cy="961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7FAB84-D33D-4CC3-AFF5-85F3DBBA97E1}">
      <dsp:nvSpPr>
        <dsp:cNvPr id="0" name=""/>
        <dsp:cNvSpPr/>
      </dsp:nvSpPr>
      <dsp:spPr>
        <a:xfrm>
          <a:off x="290922" y="1420445"/>
          <a:ext cx="528950" cy="5289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4A4CBD-7AD4-488E-B1BF-27D96C91CD58}">
      <dsp:nvSpPr>
        <dsp:cNvPr id="0" name=""/>
        <dsp:cNvSpPr/>
      </dsp:nvSpPr>
      <dsp:spPr>
        <a:xfrm>
          <a:off x="1110795" y="1204056"/>
          <a:ext cx="5385254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Raw dataset: millions of records across all business types </a:t>
          </a:r>
          <a:endParaRPr lang="en-US" sz="2100" kern="1200"/>
        </a:p>
      </dsp:txBody>
      <dsp:txXfrm>
        <a:off x="1110795" y="1204056"/>
        <a:ext cx="5385254" cy="961727"/>
      </dsp:txXfrm>
    </dsp:sp>
    <dsp:sp modelId="{01771226-3EB6-41AE-AE0A-7EE01FFFAA0D}">
      <dsp:nvSpPr>
        <dsp:cNvPr id="0" name=""/>
        <dsp:cNvSpPr/>
      </dsp:nvSpPr>
      <dsp:spPr>
        <a:xfrm>
          <a:off x="0" y="2406215"/>
          <a:ext cx="6496050" cy="961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48DCCF-8523-4FE6-8243-0CD5D6E505AB}">
      <dsp:nvSpPr>
        <dsp:cNvPr id="0" name=""/>
        <dsp:cNvSpPr/>
      </dsp:nvSpPr>
      <dsp:spPr>
        <a:xfrm>
          <a:off x="290922" y="2622604"/>
          <a:ext cx="528950" cy="5289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D30FFB-7C5E-4512-A914-09EFE3D290E6}">
      <dsp:nvSpPr>
        <dsp:cNvPr id="0" name=""/>
        <dsp:cNvSpPr/>
      </dsp:nvSpPr>
      <dsp:spPr>
        <a:xfrm>
          <a:off x="1110795" y="2406215"/>
          <a:ext cx="5385254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After filtering to apartments/residential: 150,177 reviews</a:t>
          </a:r>
          <a:endParaRPr lang="en-US" sz="2100" kern="1200"/>
        </a:p>
      </dsp:txBody>
      <dsp:txXfrm>
        <a:off x="1110795" y="2406215"/>
        <a:ext cx="5385254" cy="961727"/>
      </dsp:txXfrm>
    </dsp:sp>
    <dsp:sp modelId="{9C6A4239-49C8-433A-893A-E7D5B7A9C884}">
      <dsp:nvSpPr>
        <dsp:cNvPr id="0" name=""/>
        <dsp:cNvSpPr/>
      </dsp:nvSpPr>
      <dsp:spPr>
        <a:xfrm>
          <a:off x="0" y="3608375"/>
          <a:ext cx="6496050" cy="961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4BA0F2-5D01-45D7-A371-07C0F7F54EAE}">
      <dsp:nvSpPr>
        <dsp:cNvPr id="0" name=""/>
        <dsp:cNvSpPr/>
      </dsp:nvSpPr>
      <dsp:spPr>
        <a:xfrm>
          <a:off x="290922" y="3824763"/>
          <a:ext cx="528950" cy="5289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8659CA-D7EA-4D16-98B4-A670B53F0CBC}">
      <dsp:nvSpPr>
        <dsp:cNvPr id="0" name=""/>
        <dsp:cNvSpPr/>
      </dsp:nvSpPr>
      <dsp:spPr>
        <a:xfrm>
          <a:off x="1110795" y="3608375"/>
          <a:ext cx="5385254" cy="961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83" tIns="101783" rIns="101783" bIns="101783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Date range: June 2007 – September 2021 </a:t>
          </a:r>
          <a:endParaRPr lang="en-US" sz="2100" kern="1200"/>
        </a:p>
      </dsp:txBody>
      <dsp:txXfrm>
        <a:off x="1110795" y="3608375"/>
        <a:ext cx="5385254" cy="961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92DE1-0270-42F5-82ED-49E78F17B315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F477E-C3BA-4466-B0A8-B58E3D6AD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57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F477E-C3BA-4466-B0A8-B58E3D6AD0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166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F477E-C3BA-4466-B0A8-B58E3D6AD0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28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2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1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2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5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949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2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91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8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11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60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2524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43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81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679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750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2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8DDA02C-8885-43FF-B95B-7E3DCEC008EF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C63EF-5138-4F45-9188-2B0BAB7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9516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1AB7F3BC-C07F-C008-6B69-D64A11943374}"/>
              </a:ext>
            </a:extLst>
          </p:cNvPr>
          <p:cNvSpPr/>
          <p:nvPr/>
        </p:nvSpPr>
        <p:spPr>
          <a:xfrm>
            <a:off x="0" y="0"/>
            <a:ext cx="12192000" cy="685799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4322390-8B58-46BE-88EB-D9FD30C0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12B22A7-197A-06E4-791D-1895253BA6B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5" r="-1" b="30767"/>
          <a:stretch>
            <a:fillRect/>
          </a:stretch>
        </p:blipFill>
        <p:spPr>
          <a:xfrm>
            <a:off x="20" y="10"/>
            <a:ext cx="6102076" cy="68579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BE4FE61-1B2D-8CB0-9BCB-AC0CAA0414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055" b="-1"/>
          <a:stretch>
            <a:fillRect/>
          </a:stretch>
        </p:blipFill>
        <p:spPr>
          <a:xfrm>
            <a:off x="6102096" y="10"/>
            <a:ext cx="6089904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9F6779-DB63-ABCD-3F93-A9B45E0924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10346483" cy="332958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300" b="1" spc="300" dirty="0">
                <a:solidFill>
                  <a:srgbClr val="F6C3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Makes an Apartment Review Helpful? </a:t>
            </a:r>
            <a:br>
              <a:rPr lang="en-US" sz="5600" dirty="0">
                <a:solidFill>
                  <a:schemeClr val="tx1"/>
                </a:solidFill>
              </a:rPr>
            </a:br>
            <a:endParaRPr lang="en-US" sz="56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B80E2-5687-69D6-F751-DA65999FA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4" y="4979490"/>
            <a:ext cx="10927603" cy="861420"/>
          </a:xfrm>
        </p:spPr>
        <p:txBody>
          <a:bodyPr vert="horz" lIns="91440" tIns="45720" rIns="91440" bIns="45720" rtlCol="0">
            <a:normAutofit/>
          </a:bodyPr>
          <a:lstStyle/>
          <a:p>
            <a:pPr algn="just"/>
            <a:r>
              <a:rPr lang="en-US" sz="2800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Analyzing 150,177 Google Reviews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5D4DD3-9F34-BF82-4BA4-46841FB65D87}"/>
              </a:ext>
            </a:extLst>
          </p:cNvPr>
          <p:cNvSpPr txBox="1"/>
          <p:nvPr/>
        </p:nvSpPr>
        <p:spPr>
          <a:xfrm>
            <a:off x="20" y="6172201"/>
            <a:ext cx="6102076" cy="68579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200000"/>
              </a:lnSpc>
              <a:spcAft>
                <a:spcPts val="600"/>
              </a:spcAft>
            </a:pP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By Gael Mbala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EA2C45-6FA4-5F46-6F2C-BBA55545867F}"/>
              </a:ext>
            </a:extLst>
          </p:cNvPr>
          <p:cNvSpPr txBox="1"/>
          <p:nvPr/>
        </p:nvSpPr>
        <p:spPr>
          <a:xfrm>
            <a:off x="6102096" y="6172201"/>
            <a:ext cx="6089904" cy="68579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lnSpc>
                <a:spcPct val="200000"/>
              </a:lnSpc>
              <a:spcAft>
                <a:spcPts val="600"/>
              </a:spcAft>
            </a:pP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MSIS 415 | May 7, 2026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ED93DD0-D843-6687-46DC-368219361E7B}"/>
              </a:ext>
            </a:extLst>
          </p:cNvPr>
          <p:cNvSpPr/>
          <p:nvPr/>
        </p:nvSpPr>
        <p:spPr>
          <a:xfrm>
            <a:off x="11049238" y="0"/>
            <a:ext cx="637937" cy="111651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3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A99FC9-D80E-AFD4-B5C7-8682DAB15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US" sz="3200">
                <a:solidFill>
                  <a:srgbClr val="F2F2F2"/>
                </a:solidFill>
              </a:rPr>
              <a:t>Data Source &amp; Cleaning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61310" y="0"/>
            <a:ext cx="8030690" cy="685800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78F5FBC4-E10C-7CBC-6713-13ADD54036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5094327"/>
              </p:ext>
            </p:extLst>
          </p:nvPr>
        </p:nvGraphicFramePr>
        <p:xfrm>
          <a:off x="5048250" y="1447800"/>
          <a:ext cx="649605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333217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9076D5E-68ED-4CD1-A04F-E7934EBFA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5C12D9-B7BA-8F55-D2B8-2C78A88C9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EBEBEB"/>
                </a:solidFill>
              </a:rPr>
              <a:t>Descriptive Analysis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BE0A6B-EBF8-4301-B1AE-F6A1C4003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ounded Rectangle 9">
            <a:extLst>
              <a:ext uri="{FF2B5EF4-FFF2-40B4-BE49-F238E27FC236}">
                <a16:creationId xmlns:a16="http://schemas.microsoft.com/office/drawing/2014/main" id="{03C06118-B3FE-4B51-80A1-B82C2E9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>
            <a:solidFill>
              <a:schemeClr val="bg2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D8780F-3DB9-1FF5-9268-D9186D5AF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19" y="1246828"/>
            <a:ext cx="5614835" cy="4211125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72BE3F8-96D6-4535-9AE4-694DC4F5B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E90F3-6709-4C67-0F01-9B7345774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Average rating: 4.10</a:t>
            </a:r>
          </a:p>
          <a:p>
            <a:r>
              <a:rPr lang="en-US">
                <a:solidFill>
                  <a:srgbClr val="FFFFFF"/>
                </a:solidFill>
              </a:rPr>
              <a:t>Rating distribution chart</a:t>
            </a:r>
          </a:p>
          <a:p>
            <a:r>
              <a:rPr lang="en-US">
                <a:solidFill>
                  <a:srgbClr val="FFFFFF"/>
                </a:solidFill>
              </a:rPr>
              <a:t>Average review length: 148 characters</a:t>
            </a:r>
          </a:p>
          <a:p>
            <a:r>
              <a:rPr lang="en-US">
                <a:solidFill>
                  <a:srgbClr val="FFFFFF"/>
                </a:solidFill>
              </a:rPr>
              <a:t>Reviews with business response: 36,882 (24.6%)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861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511B1-84DA-2E3A-AF3B-8BB5024D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228A8-7CDB-2EC3-F6FA-1AFC90D0F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Problem: no helpfulness votes in this dataset</a:t>
            </a:r>
          </a:p>
          <a:p>
            <a:r>
              <a:rPr lang="en-US" dirty="0"/>
              <a:t>Solution: engineer a proxy score (0-5) from 5 signals</a:t>
            </a:r>
          </a:p>
          <a:p>
            <a:r>
              <a:rPr lang="en-US" dirty="0"/>
              <a:t>Table: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6E42C5-7052-05EF-5BBA-9A623977C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720239"/>
              </p:ext>
            </p:extLst>
          </p:nvPr>
        </p:nvGraphicFramePr>
        <p:xfrm>
          <a:off x="2032000" y="3657493"/>
          <a:ext cx="8128000" cy="2225040"/>
        </p:xfrm>
        <a:graphic>
          <a:graphicData uri="http://schemas.openxmlformats.org/drawingml/2006/table">
            <a:tbl>
              <a:tblPr firstRow="1" bandRow="1" bandCol="1">
                <a:tableStyleId>{46F890A9-2807-4EBB-B81D-B2AA78EC7F39}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39812960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30677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Signal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Logic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521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Review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word count &gt;= 50 = 1pt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25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Has 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pics attached = 1pt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70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Recency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posted within last year = 1pt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77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Business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landlord replied = 1pt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69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Rating extremity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or 5 stars = 1pt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609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31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D7CD3-0100-3D08-D665-B05A6E70B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 Mining: Topic Heatmap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2776B1-7859-6589-AD43-E0CC2A790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103" y="1466851"/>
            <a:ext cx="5993945" cy="41957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C3726D-1DFA-0341-0C5E-0B424DD4B0D5}"/>
              </a:ext>
            </a:extLst>
          </p:cNvPr>
          <p:cNvSpPr txBox="1"/>
          <p:nvPr/>
        </p:nvSpPr>
        <p:spPr>
          <a:xfrm>
            <a:off x="1831181" y="6035950"/>
            <a:ext cx="8529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of reviews mentioning each keyword, by star rating</a:t>
            </a:r>
          </a:p>
        </p:txBody>
      </p:sp>
    </p:spTree>
    <p:extLst>
      <p:ext uri="{BB962C8B-B14F-4D97-AF65-F5344CB8AC3E}">
        <p14:creationId xmlns:p14="http://schemas.microsoft.com/office/powerpoint/2010/main" val="15269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1430-3DD3-65F9-A09A-0AD9EDE6B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Regression Analysis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C3744-1D43-00EA-08C7-A9C6B72506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4001" y="2902109"/>
            <a:ext cx="4592319" cy="3741738"/>
          </a:xfrm>
        </p:spPr>
        <p:txBody>
          <a:bodyPr/>
          <a:lstStyle/>
          <a:p>
            <a:r>
              <a:rPr lang="en-US" dirty="0"/>
              <a:t>Goal: predict whether a review is helpful (score ≥ = helpful</a:t>
            </a:r>
          </a:p>
          <a:p>
            <a:r>
              <a:rPr lang="en-US" dirty="0"/>
              <a:t>Model: Logistic (scikit-learn)</a:t>
            </a:r>
          </a:p>
          <a:p>
            <a:r>
              <a:rPr lang="en-US" dirty="0"/>
              <a:t>80/20 train/test split </a:t>
            </a:r>
            <a:r>
              <a:rPr lang="en-US" dirty="0">
                <a:sym typeface="Wingdings" panose="05000000000000000000" pitchFamily="2" charset="2"/>
              </a:rPr>
              <a:t> 120,141 training, 30,036 test reviews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1F6F39-433E-7F14-B8BC-A0B9981221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41" y="2089547"/>
            <a:ext cx="4570530" cy="57626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 table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4C5BB70-6648-3B82-8B94-E144D005BA7C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588796536"/>
              </p:ext>
            </p:extLst>
          </p:nvPr>
        </p:nvGraphicFramePr>
        <p:xfrm>
          <a:off x="5811838" y="2902109"/>
          <a:ext cx="5461000" cy="175260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365250">
                  <a:extLst>
                    <a:ext uri="{9D8B030D-6E8A-4147-A177-3AD203B41FA5}">
                      <a16:colId xmlns:a16="http://schemas.microsoft.com/office/drawing/2014/main" val="2557222387"/>
                    </a:ext>
                  </a:extLst>
                </a:gridCol>
                <a:gridCol w="1365250">
                  <a:extLst>
                    <a:ext uri="{9D8B030D-6E8A-4147-A177-3AD203B41FA5}">
                      <a16:colId xmlns:a16="http://schemas.microsoft.com/office/drawing/2014/main" val="692447378"/>
                    </a:ext>
                  </a:extLst>
                </a:gridCol>
                <a:gridCol w="1365250">
                  <a:extLst>
                    <a:ext uri="{9D8B030D-6E8A-4147-A177-3AD203B41FA5}">
                      <a16:colId xmlns:a16="http://schemas.microsoft.com/office/drawing/2014/main" val="1796072339"/>
                    </a:ext>
                  </a:extLst>
                </a:gridCol>
                <a:gridCol w="1365250">
                  <a:extLst>
                    <a:ext uri="{9D8B030D-6E8A-4147-A177-3AD203B41FA5}">
                      <a16:colId xmlns:a16="http://schemas.microsoft.com/office/drawing/2014/main" val="2938229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Precision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6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Not Helpful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51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Helpful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1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Accuracy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87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428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29882-3AC5-B12B-A363-BBFC2C990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Finding: Feature Coefficients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B6B739-9CBE-1EC6-9624-15A1331A6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955" y="1547228"/>
            <a:ext cx="6660819" cy="485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45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4AC22-D02E-F8BB-FBCF-0CB130C4F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6CD14-C648-1569-02D1-2585B62AE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187" y="1853248"/>
            <a:ext cx="9404723" cy="4195481"/>
          </a:xfrm>
        </p:spPr>
        <p:txBody>
          <a:bodyPr/>
          <a:lstStyle/>
          <a:p>
            <a:r>
              <a:rPr lang="en-US" dirty="0"/>
              <a:t>4 analysis types completed: Descriptive, Feature Engineering, Text Mining, &amp; Regression</a:t>
            </a:r>
          </a:p>
          <a:p>
            <a:endParaRPr lang="en-US" dirty="0"/>
          </a:p>
          <a:p>
            <a:r>
              <a:rPr lang="en-US" dirty="0"/>
              <a:t>Key takeaways: </a:t>
            </a:r>
          </a:p>
          <a:p>
            <a:pPr lvl="1"/>
            <a:r>
              <a:rPr lang="en-US" dirty="0"/>
              <a:t>Most reviews are </a:t>
            </a:r>
            <a:r>
              <a:rPr lang="en-US" b="1" dirty="0"/>
              <a:t>moderately</a:t>
            </a:r>
            <a:r>
              <a:rPr lang="en-US" dirty="0"/>
              <a:t> helpful (score 2-3)</a:t>
            </a:r>
          </a:p>
          <a:p>
            <a:pPr lvl="1"/>
            <a:r>
              <a:rPr lang="en-US" dirty="0"/>
              <a:t>Roaches, mold, and management are clear 1-star signals</a:t>
            </a:r>
          </a:p>
          <a:p>
            <a:pPr lvl="1"/>
            <a:r>
              <a:rPr lang="en-US" dirty="0"/>
              <a:t>Business engagement predicts helpfulness more than review length</a:t>
            </a:r>
          </a:p>
          <a:p>
            <a:pPr lvl="1"/>
            <a:r>
              <a:rPr lang="en-US" dirty="0"/>
              <a:t>99% model accuracy on held-out test set </a:t>
            </a:r>
          </a:p>
          <a:p>
            <a:pPr lvl="1"/>
            <a:endParaRPr lang="en-US" dirty="0"/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Real-world application: RentWise review scoring rubric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BA8D19-72E1-9A13-2792-57D21676D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426" y="4917703"/>
            <a:ext cx="1683121" cy="1683121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1833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BD5A-D22C-CAD8-1459-43A6F2B60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861" y="409856"/>
            <a:ext cx="9698039" cy="1400530"/>
          </a:xfrm>
        </p:spPr>
        <p:txBody>
          <a:bodyPr/>
          <a:lstStyle/>
          <a:p>
            <a:pPr algn="ctr"/>
            <a:r>
              <a:rPr lang="en-US" spc="300" dirty="0"/>
              <a:t>Questions?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D60ED0-7939-0F22-17CA-33EFA7FF22BD}"/>
              </a:ext>
            </a:extLst>
          </p:cNvPr>
          <p:cNvSpPr txBox="1"/>
          <p:nvPr/>
        </p:nvSpPr>
        <p:spPr>
          <a:xfrm>
            <a:off x="931861" y="5810384"/>
            <a:ext cx="4246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Gael Mbala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58667C-28A1-8A4A-E899-9BC59AD64B92}"/>
              </a:ext>
            </a:extLst>
          </p:cNvPr>
          <p:cNvSpPr txBox="1"/>
          <p:nvPr/>
        </p:nvSpPr>
        <p:spPr>
          <a:xfrm>
            <a:off x="8067443" y="5810385"/>
            <a:ext cx="3474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Gael.mbala001@umb.edu</a:t>
            </a:r>
          </a:p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99F2CA4-75A7-E741-6662-0B3E60CDC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53840" y="1412398"/>
            <a:ext cx="3775496" cy="4397986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5191979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Ion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4849A"/>
    </a:accent5>
    <a:accent6>
      <a:srgbClr val="9E5E9B"/>
    </a:accent6>
    <a:hlink>
      <a:srgbClr val="58C1BA"/>
    </a:hlink>
    <a:folHlink>
      <a:srgbClr val="9DFF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293</Words>
  <Application>Microsoft Office PowerPoint</Application>
  <PresentationFormat>Widescreen</PresentationFormat>
  <Paragraphs>66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Century Gothic</vt:lpstr>
      <vt:lpstr>Wingdings</vt:lpstr>
      <vt:lpstr>Wingdings 3</vt:lpstr>
      <vt:lpstr>Ion</vt:lpstr>
      <vt:lpstr>What Makes an Apartment Review Helpful?  </vt:lpstr>
      <vt:lpstr>Data Source &amp; Cleaning</vt:lpstr>
      <vt:lpstr>Descriptive Analysis</vt:lpstr>
      <vt:lpstr>Feature Engineering</vt:lpstr>
      <vt:lpstr>Text Mining: Topic Heatmap</vt:lpstr>
      <vt:lpstr>Regression Analysis</vt:lpstr>
      <vt:lpstr>Key Finding: Feature Coefficients</vt:lpstr>
      <vt:lpstr>Conclusion</vt:lpstr>
      <vt:lpstr>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Gael Bayle</dc:creator>
  <cp:lastModifiedBy>Gael Bayle</cp:lastModifiedBy>
  <cp:revision>1</cp:revision>
  <dcterms:created xsi:type="dcterms:W3CDTF">2026-05-07T01:38:51Z</dcterms:created>
  <dcterms:modified xsi:type="dcterms:W3CDTF">2026-05-07T04:27:04Z</dcterms:modified>
</cp:coreProperties>
</file>